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5" r:id="rId10"/>
    <p:sldId id="296" r:id="rId11"/>
    <p:sldId id="299" r:id="rId12"/>
    <p:sldId id="297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70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A391E-59F1-48D1-8662-426AF44B4975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2F684-82FF-4E59-BA70-5D098D2217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88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Source:</a:t>
            </a:r>
            <a:r>
              <a:rPr lang="pl-PL" baseline="0" dirty="0" smtClean="0"/>
              <a:t> Microsoft MSDN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2E7C5-D290-4301-8172-6EC2AD9DFB5B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https://www.percona.com/blog/2009/11/13/finding-your-mysql-high-availability-solution-%E2%80%93-replication/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2E7C5-D290-4301-8172-6EC2AD9DFB5B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70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10.4.2018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roman.danel@vsb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backuprestore.com/logship2005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Safety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information</a:t>
            </a:r>
            <a:r>
              <a:rPr lang="cs-CZ" dirty="0" smtClean="0"/>
              <a:t> systems</a:t>
            </a:r>
            <a:br>
              <a:rPr lang="cs-CZ" dirty="0" smtClean="0"/>
            </a:br>
            <a:r>
              <a:rPr lang="cs-CZ" b="1" dirty="0" err="1" smtClean="0">
                <a:solidFill>
                  <a:srgbClr val="00B0F0"/>
                </a:solidFill>
              </a:rPr>
              <a:t>Fault-tolerant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systems</a:t>
            </a:r>
            <a:r>
              <a:rPr lang="cs-CZ" b="1" dirty="0" smtClean="0">
                <a:solidFill>
                  <a:srgbClr val="00B0F0"/>
                </a:solidFill>
              </a:rPr>
              <a:t/>
            </a:r>
            <a:br>
              <a:rPr lang="cs-CZ" b="1" dirty="0" smtClean="0">
                <a:solidFill>
                  <a:srgbClr val="00B0F0"/>
                </a:solidFill>
              </a:rPr>
            </a:b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Roman Danel</a:t>
            </a:r>
          </a:p>
          <a:p>
            <a:r>
              <a:rPr lang="cs-CZ" sz="1800" dirty="0" err="1" smtClean="0">
                <a:hlinkClick r:id="rId2"/>
              </a:rPr>
              <a:t>roman.danel</a:t>
            </a:r>
            <a:r>
              <a:rPr lang="cs-CZ" sz="1800" dirty="0" smtClean="0">
                <a:hlinkClick r:id="rId2"/>
              </a:rPr>
              <a:t>@</a:t>
            </a:r>
            <a:r>
              <a:rPr lang="cs-CZ" sz="1800" dirty="0" err="1" smtClean="0">
                <a:hlinkClick r:id="rId2"/>
              </a:rPr>
              <a:t>vsb.cz</a:t>
            </a:r>
            <a:endParaRPr lang="cs-CZ" sz="1800" dirty="0" smtClean="0"/>
          </a:p>
          <a:p>
            <a:endParaRPr lang="cs-CZ" sz="1800" dirty="0" smtClean="0"/>
          </a:p>
          <a:p>
            <a:r>
              <a:rPr lang="cs-CZ" sz="2400" dirty="0" smtClean="0"/>
              <a:t>VŠB – TU Ostrava</a:t>
            </a:r>
            <a:endParaRPr lang="cs-CZ" sz="2400" dirty="0"/>
          </a:p>
        </p:txBody>
      </p:sp>
      <p:pic>
        <p:nvPicPr>
          <p:cNvPr id="4" name="Obrázek 3" descr="LogoHG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48680"/>
            <a:ext cx="1242402" cy="1428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Replication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8914" name="Picture 2" descr="http://mscerts.programming4.us/image/201108/The%20Publisher,%20Distributor,%20and%20Subscriber%20Magazine%20Metapho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19165"/>
            <a:ext cx="5842620" cy="5024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308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Replication</a:t>
            </a:r>
            <a:r>
              <a:rPr lang="cs-CZ" dirty="0" smtClean="0"/>
              <a:t> in </a:t>
            </a:r>
            <a:r>
              <a:rPr lang="cs-CZ" dirty="0" err="1" smtClean="0"/>
              <a:t>MySQL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s://www.percona.com/blog/wp-content/uploads/2009/11/replicatio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1808"/>
            <a:ext cx="6408712" cy="39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95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dirty="0" smtClean="0"/>
              <a:t>Mirroring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http://blogs.lessthandot.com/wp-content/uploads/blogs/DataMgmt/mirr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238750" cy="64579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35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Always-on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5842" name="Picture 2" descr="http://www.actsupport.com/blog/wp-content/uploads/2013/03/clip_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00808"/>
            <a:ext cx="5172075" cy="4733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623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SQL SERVER MIRRORING - EXAMPLE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854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steps</a:t>
            </a:r>
            <a:r>
              <a:rPr lang="cs-CZ" dirty="0" smtClean="0"/>
              <a:t> – </a:t>
            </a:r>
            <a:r>
              <a:rPr lang="cs-CZ" dirty="0" err="1" smtClean="0"/>
              <a:t>setup</a:t>
            </a:r>
            <a:r>
              <a:rPr lang="cs-CZ" dirty="0" smtClean="0"/>
              <a:t> a database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Create a master key (master key is used for certificate)</a:t>
            </a:r>
            <a:endParaRPr lang="cs-CZ" dirty="0"/>
          </a:p>
          <a:p>
            <a:pPr lvl="0"/>
            <a:r>
              <a:rPr lang="en-US" dirty="0"/>
              <a:t>Create certificate</a:t>
            </a:r>
            <a:endParaRPr lang="cs-CZ" dirty="0"/>
          </a:p>
          <a:p>
            <a:pPr lvl="0"/>
            <a:r>
              <a:rPr lang="en-US" dirty="0"/>
              <a:t>Create login</a:t>
            </a:r>
            <a:endParaRPr lang="cs-CZ" dirty="0"/>
          </a:p>
          <a:p>
            <a:pPr lvl="0"/>
            <a:r>
              <a:rPr lang="en-US" dirty="0"/>
              <a:t>Export certificate to a file</a:t>
            </a:r>
            <a:endParaRPr lang="cs-CZ" dirty="0"/>
          </a:p>
          <a:p>
            <a:r>
              <a:rPr lang="en-US" dirty="0"/>
              <a:t>Move and import certificate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2919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253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use master;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master key encryption by password='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certificate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SERVER_P_cert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subject='SERVER_P certificate',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start_date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'201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0101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login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HOST_SERVER_M_login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with password = '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xxxx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user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HOST_SERVER_M_user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for login    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HOST_SERVER_M_login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/* backup certificate on SERVER_P 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cs-CZ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Transfer </a:t>
            </a:r>
            <a:r>
              <a:rPr lang="en-US" sz="2900" dirty="0">
                <a:latin typeface="Courier New" panose="02070309020205020404" pitchFamily="49" charset="0"/>
                <a:cs typeface="Courier New" panose="02070309020205020404" pitchFamily="49" charset="0"/>
              </a:rPr>
              <a:t>to SERVER_M */</a:t>
            </a:r>
            <a:endParaRPr lang="cs-CZ" sz="2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backup certificate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SERVER_P_cert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to file = 'c:\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certif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\SERVER_P_cert.txt';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/* load certificate from SERVER_M */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certificate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HOST_SERVER_M_cert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authorization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HOST_SERVER_M_user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file =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certif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\SERVER_M_cert.txt';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/* check of installed certificates */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* 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sys.certificates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6899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TCP </a:t>
            </a:r>
            <a:r>
              <a:rPr lang="cs-CZ" dirty="0" err="1" smtClean="0"/>
              <a:t>Endpoint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create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ENDPOINT [</a:t>
            </a:r>
            <a:r>
              <a:rPr lang="cs-CZ" sz="2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mirror_ep</a:t>
            </a:r>
            <a:r>
              <a:rPr lang="cs-CZ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 STATE=STARTED</a:t>
            </a:r>
            <a:endParaRPr lang="cs-CZ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AS TCP (LISTENER_PORT = 5022, </a:t>
            </a:r>
          </a:p>
          <a:p>
            <a:pPr marL="0" indent="0">
              <a:buNone/>
            </a:pP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LISTENER_IP = ALL) </a:t>
            </a:r>
          </a:p>
          <a:p>
            <a:pPr marL="0" indent="0">
              <a:buNone/>
            </a:pP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FOR DATA_MIRRORING </a:t>
            </a:r>
            <a:r>
              <a:rPr lang="cs-CZ" sz="2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ROLE = ALL, AUTHENTICATION = CERTIFICATE </a:t>
            </a:r>
            <a:r>
              <a:rPr lang="cs-CZ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SERVER_P_cert</a:t>
            </a:r>
            <a:r>
              <a:rPr lang="cs-CZ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ENCRYPTION=REQUIRED ALGORITHM AES);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20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Grant Access </a:t>
            </a:r>
            <a:r>
              <a:rPr lang="cs-CZ" dirty="0" err="1" smtClean="0"/>
              <a:t>Rights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GRANT CONNECT ON ENDPOINT::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Mirror_ep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TO [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HOST_SERVER_M_login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This command allows access to SERVER_P endpoint from SERVER_M (mirror server) via certificate </a:t>
            </a:r>
            <a:r>
              <a:rPr lang="en-US" dirty="0" err="1"/>
              <a:t>SERVER_P_cert</a:t>
            </a:r>
            <a:r>
              <a:rPr lang="en-US" dirty="0"/>
              <a:t> (which must be loaded on SERVER_M)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0590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Activation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mirroring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Full backup </a:t>
            </a:r>
            <a:r>
              <a:rPr lang="en-US" dirty="0"/>
              <a:t>of principal database</a:t>
            </a:r>
            <a:endParaRPr lang="cs-CZ" dirty="0"/>
          </a:p>
          <a:p>
            <a:pPr lvl="0"/>
            <a:r>
              <a:rPr lang="en-US" b="1" dirty="0"/>
              <a:t>Transaction log backup </a:t>
            </a:r>
            <a:r>
              <a:rPr lang="en-US" dirty="0"/>
              <a:t>of principal database</a:t>
            </a:r>
            <a:endParaRPr lang="cs-CZ" dirty="0"/>
          </a:p>
          <a:p>
            <a:pPr lvl="0"/>
            <a:r>
              <a:rPr lang="en-US" b="1" dirty="0"/>
              <a:t>Restore of full backup </a:t>
            </a:r>
            <a:r>
              <a:rPr lang="en-US" dirty="0"/>
              <a:t>on mirror server (in recovery mode)</a:t>
            </a:r>
            <a:endParaRPr lang="cs-CZ" dirty="0"/>
          </a:p>
          <a:p>
            <a:pPr lvl="0"/>
            <a:r>
              <a:rPr lang="en-US" b="1" dirty="0"/>
              <a:t>Restore of transaction log </a:t>
            </a:r>
            <a:r>
              <a:rPr lang="en-US" dirty="0"/>
              <a:t>on mirror database</a:t>
            </a:r>
            <a:endParaRPr lang="cs-CZ" dirty="0"/>
          </a:p>
          <a:p>
            <a:pPr lvl="0"/>
            <a:r>
              <a:rPr lang="en-US" dirty="0"/>
              <a:t>Start the mirror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0589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GB" b="1" dirty="0"/>
              <a:t>Fault-tolerant System</a:t>
            </a:r>
            <a:r>
              <a:rPr lang="en-GB" dirty="0"/>
              <a:t> - a system resistant to failures - failure of the </a:t>
            </a:r>
            <a:r>
              <a:rPr lang="en-GB" dirty="0" smtClean="0"/>
              <a:t>system </a:t>
            </a:r>
            <a:r>
              <a:rPr lang="en-GB" dirty="0"/>
              <a:t>will not cause significant interruption to the system; solutions through duplication of critical components</a:t>
            </a:r>
            <a:endParaRPr lang="cs-CZ" dirty="0"/>
          </a:p>
          <a:p>
            <a:r>
              <a:rPr lang="en-GB" sz="2800" b="1" dirty="0"/>
              <a:t>Disaster Tolerant System </a:t>
            </a:r>
            <a:r>
              <a:rPr lang="en-GB" b="1" dirty="0"/>
              <a:t>- </a:t>
            </a:r>
            <a:r>
              <a:rPr lang="en-GB" sz="2800" dirty="0"/>
              <a:t>a system resistant to disasters - just like Fault-tolerant System it uses duplication but additionally it physically separates the backup system (to a different building, different city…)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61902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Backup</a:t>
            </a:r>
            <a:r>
              <a:rPr lang="cs-CZ" dirty="0" smtClean="0"/>
              <a:t> </a:t>
            </a:r>
            <a:r>
              <a:rPr lang="cs-CZ" dirty="0" err="1" smtClean="0"/>
              <a:t>db</a:t>
            </a:r>
            <a:r>
              <a:rPr lang="cs-CZ" dirty="0" smtClean="0"/>
              <a:t> and log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Principal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/* full backup of database “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” */</a:t>
            </a:r>
            <a:endParaRPr lang="cs-CZ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backup database </a:t>
            </a:r>
            <a:r>
              <a:rPr lang="en-US" sz="2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to 	disk='c:\data\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mssql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db_name.bak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' with 	format;</a:t>
            </a:r>
            <a:endParaRPr lang="cs-CZ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/* backup of transaction log */</a:t>
            </a:r>
            <a:endParaRPr lang="cs-CZ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backup log </a:t>
            </a:r>
            <a:r>
              <a:rPr lang="en-US" sz="26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to 	disk='c:\data\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mssql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b_name_log.bak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' 	with format;</a:t>
            </a:r>
            <a:endParaRPr lang="cs-CZ" sz="2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7479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Restore</a:t>
            </a:r>
            <a:r>
              <a:rPr lang="cs-CZ" dirty="0" smtClean="0"/>
              <a:t> </a:t>
            </a:r>
            <a:r>
              <a:rPr lang="cs-CZ" dirty="0" err="1" smtClean="0"/>
              <a:t>db</a:t>
            </a:r>
            <a:r>
              <a:rPr lang="cs-CZ" dirty="0" smtClean="0"/>
              <a:t> and log on </a:t>
            </a:r>
            <a:r>
              <a:rPr lang="cs-CZ" dirty="0" err="1" smtClean="0"/>
              <a:t>Backup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restore database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	disk='C:\data\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mssql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db_name.bak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  	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norecovery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replace;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restore transaction log on SERVER_M */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restore log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from 	disk='c:\data\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mssql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db_name_log.bak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 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norecovery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830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Final</a:t>
            </a:r>
            <a:r>
              <a:rPr lang="cs-CZ" dirty="0" smtClean="0"/>
              <a:t> step – start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mirroring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start the mirror on SERVER_M */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alter database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set partner='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://SERVER_P:5022';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start the mirror on SERVER_P */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alter database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set partner='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://SERVER_M:5022';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1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When we do the database and log backup of principal database, the best practice is to do truncation of log file before</a:t>
            </a:r>
            <a:endParaRPr lang="cs-CZ" dirty="0"/>
          </a:p>
          <a:p>
            <a:pPr lvl="0"/>
            <a:r>
              <a:rPr lang="en-US" dirty="0"/>
              <a:t>Successfully established mirror is indicated by “synchronizing” status in the list of databases in SQL Server Management Studio.</a:t>
            </a:r>
            <a:endParaRPr lang="cs-CZ" dirty="0"/>
          </a:p>
          <a:p>
            <a:r>
              <a:rPr lang="en-US" dirty="0"/>
              <a:t>“Partner not found” error message after “alter” command is likely to incorrect access point settings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639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 </a:t>
            </a:r>
            <a:r>
              <a:rPr lang="cs-CZ" dirty="0" err="1" smtClean="0"/>
              <a:t>the</a:t>
            </a:r>
            <a:r>
              <a:rPr lang="cs-CZ" dirty="0" smtClean="0"/>
              <a:t> database status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sdb.name,isnull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 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mirroring_state_desc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'NOT ACTIVE'), 	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isnull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mirroring_partner_name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	'NONE'),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isnull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mirroring_role_desc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	'N/A'),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isnull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mirroring_safety_level_d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esc, 'N/A') 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sys.database_mirroring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sdm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	 	 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sys.databases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sdb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sdb.database_id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= 	 	   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    	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sdm.database_id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and name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cs-CZ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';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5217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Disconnect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mirror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alter database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set partner off;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/* turn off the recovery mode */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restore database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db_name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cs-CZ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363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schema4_final_02_eng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195736" y="332656"/>
            <a:ext cx="4608512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51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20140612_0951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180927" cy="40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208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GB" b="1" dirty="0">
                <a:solidFill>
                  <a:srgbClr val="FF0000"/>
                </a:solidFill>
              </a:rPr>
              <a:t>Uptime</a:t>
            </a:r>
            <a:r>
              <a:rPr lang="en-GB" b="1" dirty="0"/>
              <a:t> - </a:t>
            </a:r>
            <a:r>
              <a:rPr lang="en-GB" dirty="0"/>
              <a:t>refer to periods when a system is available</a:t>
            </a:r>
            <a:endParaRPr lang="cs-CZ" dirty="0"/>
          </a:p>
          <a:p>
            <a:pPr lvl="0"/>
            <a:r>
              <a:rPr lang="en-GB" b="1" dirty="0">
                <a:solidFill>
                  <a:srgbClr val="FF0000"/>
                </a:solidFill>
              </a:rPr>
              <a:t>Downtime</a:t>
            </a:r>
            <a:r>
              <a:rPr lang="en-GB" b="1" dirty="0"/>
              <a:t> - </a:t>
            </a:r>
            <a:r>
              <a:rPr lang="en-GB" dirty="0"/>
              <a:t>refer to periods when a system is unavailable</a:t>
            </a:r>
            <a:endParaRPr lang="cs-CZ" dirty="0"/>
          </a:p>
          <a:p>
            <a:pPr lvl="0"/>
            <a:r>
              <a:rPr lang="en-GB" b="1" dirty="0">
                <a:solidFill>
                  <a:srgbClr val="0070C0"/>
                </a:solidFill>
              </a:rPr>
              <a:t>MTBF - Mean Time Between Failure </a:t>
            </a:r>
            <a:r>
              <a:rPr lang="en-GB" dirty="0"/>
              <a:t>- is the predicted elapsed time between inherent failures of a system during operation</a:t>
            </a:r>
            <a:endParaRPr lang="cs-CZ" dirty="0"/>
          </a:p>
          <a:p>
            <a:pPr lvl="0"/>
            <a:r>
              <a:rPr lang="en-GB" b="1" dirty="0">
                <a:solidFill>
                  <a:srgbClr val="0070C0"/>
                </a:solidFill>
              </a:rPr>
              <a:t>MTTR - Mean Time to Repair </a:t>
            </a:r>
            <a:r>
              <a:rPr lang="en-GB" b="1" dirty="0"/>
              <a:t>- </a:t>
            </a:r>
            <a:r>
              <a:rPr lang="en-GB" dirty="0"/>
              <a:t>represents the average time required to repair a failed component or device</a:t>
            </a:r>
            <a:endParaRPr lang="cs-CZ" dirty="0"/>
          </a:p>
          <a:p>
            <a:pPr lvl="0"/>
            <a:r>
              <a:rPr lang="en-GB" b="1" dirty="0">
                <a:solidFill>
                  <a:srgbClr val="0070C0"/>
                </a:solidFill>
              </a:rPr>
              <a:t>Mean time to recovery</a:t>
            </a:r>
            <a:r>
              <a:rPr lang="en-GB" dirty="0"/>
              <a:t> - the average time that a device will take to recover from any failure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563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 descr="Time between failures.sv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9667"/>
            <a:ext cx="8316416" cy="3457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63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IBM </a:t>
            </a:r>
            <a:r>
              <a:rPr lang="cs-CZ" dirty="0" err="1" smtClean="0"/>
              <a:t>Disaster</a:t>
            </a:r>
            <a:r>
              <a:rPr lang="cs-CZ" dirty="0" smtClean="0"/>
              <a:t> </a:t>
            </a:r>
            <a:r>
              <a:rPr lang="cs-CZ" dirty="0" err="1" smtClean="0"/>
              <a:t>Recovery</a:t>
            </a:r>
            <a:r>
              <a:rPr lang="cs-CZ" dirty="0" smtClean="0"/>
              <a:t> </a:t>
            </a:r>
            <a:r>
              <a:rPr lang="cs-CZ" dirty="0" err="1" smtClean="0"/>
              <a:t>Layer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Layer 0 – No off-site data</a:t>
            </a:r>
            <a:endParaRPr lang="cs-CZ" dirty="0"/>
          </a:p>
          <a:p>
            <a:r>
              <a:rPr lang="en-GB" dirty="0"/>
              <a:t>Layer 1 – Data backup with no Hot Site </a:t>
            </a:r>
            <a:endParaRPr lang="cs-CZ" dirty="0"/>
          </a:p>
          <a:p>
            <a:r>
              <a:rPr lang="en-GB" dirty="0"/>
              <a:t>Layer 2 – Data backup with a Hot Site </a:t>
            </a:r>
            <a:endParaRPr lang="cs-CZ" dirty="0"/>
          </a:p>
          <a:p>
            <a:r>
              <a:rPr lang="en-GB" dirty="0"/>
              <a:t>Layer 3 – Electronic vaulting </a:t>
            </a:r>
            <a:endParaRPr lang="cs-CZ" dirty="0"/>
          </a:p>
          <a:p>
            <a:r>
              <a:rPr lang="en-GB" dirty="0"/>
              <a:t>Layer 4 – Point-in-time copies </a:t>
            </a:r>
            <a:endParaRPr lang="cs-CZ" dirty="0"/>
          </a:p>
          <a:p>
            <a:r>
              <a:rPr lang="en-GB" dirty="0"/>
              <a:t>Layer 5 – Transaction integrity</a:t>
            </a:r>
            <a:endParaRPr lang="cs-CZ" dirty="0"/>
          </a:p>
          <a:p>
            <a:r>
              <a:rPr lang="en-GB" dirty="0"/>
              <a:t>Layer 6 – Zero or little data loss </a:t>
            </a:r>
            <a:endParaRPr lang="cs-CZ" dirty="0"/>
          </a:p>
          <a:p>
            <a:r>
              <a:rPr lang="en-GB" dirty="0"/>
              <a:t>Layer 7 – Highly automated, business-integrated solution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1992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Availability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44" y="1124744"/>
            <a:ext cx="8532440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580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Solution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Redundancy</a:t>
            </a:r>
            <a:endParaRPr lang="cs-CZ" dirty="0" smtClean="0"/>
          </a:p>
          <a:p>
            <a:r>
              <a:rPr lang="cs-CZ" dirty="0" err="1" smtClean="0"/>
              <a:t>Replication</a:t>
            </a:r>
            <a:endParaRPr lang="cs-CZ" dirty="0" smtClean="0"/>
          </a:p>
          <a:p>
            <a:r>
              <a:rPr lang="cs-CZ" dirty="0" smtClean="0"/>
              <a:t>Diversity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484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Database Technologies </a:t>
            </a:r>
            <a:r>
              <a:rPr lang="cs-CZ" dirty="0" err="1" smtClean="0"/>
              <a:t>for</a:t>
            </a:r>
            <a:r>
              <a:rPr lang="cs-CZ" dirty="0" smtClean="0"/>
              <a:t> FT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Log </a:t>
            </a:r>
            <a:r>
              <a:rPr lang="cs-CZ" dirty="0" err="1"/>
              <a:t>shipping</a:t>
            </a:r>
            <a:endParaRPr lang="cs-CZ" dirty="0"/>
          </a:p>
          <a:p>
            <a:r>
              <a:rPr lang="cs-CZ" dirty="0"/>
              <a:t>Replikace</a:t>
            </a:r>
          </a:p>
          <a:p>
            <a:r>
              <a:rPr lang="cs-CZ" dirty="0" err="1"/>
              <a:t>Mirroring</a:t>
            </a:r>
            <a:endParaRPr lang="cs-CZ" dirty="0"/>
          </a:p>
          <a:p>
            <a:r>
              <a:rPr lang="cs-CZ" dirty="0" err="1"/>
              <a:t>Clustering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1727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Log Shipping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7890" name="Picture 2" descr="http://www.sqlbackuprestore.com/overview_logship2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164" y="1196752"/>
            <a:ext cx="8599787" cy="48245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99592" y="630932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Source: </a:t>
            </a:r>
            <a:r>
              <a:rPr lang="cs-CZ" dirty="0" smtClean="0">
                <a:hlinkClick r:id="rId3"/>
              </a:rPr>
              <a:t>www.</a:t>
            </a:r>
            <a:r>
              <a:rPr lang="cs-CZ" dirty="0" err="1" smtClean="0">
                <a:hlinkClick r:id="rId3"/>
              </a:rPr>
              <a:t>sqlbackuprestore.com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1255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492</Words>
  <Application>Microsoft Office PowerPoint</Application>
  <PresentationFormat>Předvádění na obrazovce (4:3)</PresentationFormat>
  <Paragraphs>120</Paragraphs>
  <Slides>27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Motiv sady Office</vt:lpstr>
      <vt:lpstr>Safety of information systems Fault-tolerant systems </vt:lpstr>
      <vt:lpstr>Prezentace aplikace PowerPoint</vt:lpstr>
      <vt:lpstr>Prezentace aplikace PowerPoint</vt:lpstr>
      <vt:lpstr>Prezentace aplikace PowerPoint</vt:lpstr>
      <vt:lpstr>IBM Disaster Recovery Layer</vt:lpstr>
      <vt:lpstr>High Availability</vt:lpstr>
      <vt:lpstr>Solution</vt:lpstr>
      <vt:lpstr>Database Technologies for FT</vt:lpstr>
      <vt:lpstr>Log Shipping</vt:lpstr>
      <vt:lpstr>Replication</vt:lpstr>
      <vt:lpstr>Replication in MySQL</vt:lpstr>
      <vt:lpstr>Mirroring</vt:lpstr>
      <vt:lpstr>Always-on</vt:lpstr>
      <vt:lpstr>Prezentace aplikace PowerPoint</vt:lpstr>
      <vt:lpstr>First steps – setup a database</vt:lpstr>
      <vt:lpstr>Prezentace aplikace PowerPoint</vt:lpstr>
      <vt:lpstr>TCP Endpoint</vt:lpstr>
      <vt:lpstr>Grant Access Rights</vt:lpstr>
      <vt:lpstr>Activation of the mirroring</vt:lpstr>
      <vt:lpstr>Backup db and log from Principal</vt:lpstr>
      <vt:lpstr>Restore db and log on Backup</vt:lpstr>
      <vt:lpstr>Final step – start the mirroring</vt:lpstr>
      <vt:lpstr>Notes</vt:lpstr>
      <vt:lpstr>Test the database status</vt:lpstr>
      <vt:lpstr>Disconnect the mirror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Analýza rizik v IT</dc:title>
  <cp:lastModifiedBy>Danel4</cp:lastModifiedBy>
  <cp:revision>100</cp:revision>
  <dcterms:modified xsi:type="dcterms:W3CDTF">2018-04-10T20:06:31Z</dcterms:modified>
</cp:coreProperties>
</file>